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16"/>
          <p:cNvGrpSpPr/>
          <p:nvPr/>
        </p:nvGrpSpPr>
        <p:grpSpPr>
          <a:xfrm>
            <a:off x="404725" y="508525"/>
            <a:ext cx="5190000" cy="771300"/>
            <a:chOff x="188700" y="665125"/>
            <a:chExt cx="5190000" cy="771300"/>
          </a:xfrm>
        </p:grpSpPr>
        <p:sp>
          <p:nvSpPr>
            <p:cNvPr id="415" name="Google Shape;415;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Prioritizing User Claims via verification status.</a:t>
              </a:r>
              <a:endParaRPr sz="1900">
                <a:solidFill>
                  <a:srgbClr val="000000"/>
                </a:solidFill>
                <a:latin typeface="Google Sans SemiBold"/>
                <a:ea typeface="Google Sans SemiBold"/>
                <a:cs typeface="Google Sans SemiBold"/>
                <a:sym typeface="Google Sans SemiBold"/>
              </a:endParaRPr>
            </a:p>
          </p:txBody>
        </p:sp>
        <p:sp>
          <p:nvSpPr>
            <p:cNvPr id="416" name="Google Shape;416;p16"/>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Leveraging regression models.</a:t>
              </a:r>
              <a:endParaRPr>
                <a:solidFill>
                  <a:srgbClr val="000000"/>
                </a:solidFill>
                <a:latin typeface="Roboto"/>
                <a:ea typeface="Roboto"/>
                <a:cs typeface="Roboto"/>
                <a:sym typeface="Roboto"/>
              </a:endParaRPr>
            </a:p>
          </p:txBody>
        </p:sp>
      </p:grpSp>
      <p:sp>
        <p:nvSpPr>
          <p:cNvPr id="417" name="Google Shape;417;p16"/>
          <p:cNvSpPr txBox="1"/>
          <p:nvPr/>
        </p:nvSpPr>
        <p:spPr>
          <a:xfrm>
            <a:off x="497125" y="2057400"/>
            <a:ext cx="6860400" cy="1124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200">
                <a:solidFill>
                  <a:schemeClr val="dk2"/>
                </a:solidFill>
                <a:latin typeface="Google Sans"/>
                <a:ea typeface="Google Sans"/>
                <a:cs typeface="Google Sans"/>
                <a:sym typeface="Google Sans"/>
              </a:rPr>
              <a:t>Our project aimed to develop a predictive model that would help prioritize video reports containing user claims for review, thereby reducing the backlog of reports to be reviewed and optimizing the overall process. We utilized a Binomial Logistic Regression model to achieve this.</a:t>
            </a:r>
            <a:endParaRPr sz="1200">
              <a:solidFill>
                <a:schemeClr val="dk2"/>
              </a:solidFill>
              <a:latin typeface="Google Sans"/>
              <a:ea typeface="Google Sans"/>
              <a:cs typeface="Google Sans"/>
              <a:sym typeface="Google Sans"/>
            </a:endParaRPr>
          </a:p>
        </p:txBody>
      </p:sp>
      <p:sp>
        <p:nvSpPr>
          <p:cNvPr id="418" name="Google Shape;418;p16"/>
          <p:cNvSpPr txBox="1"/>
          <p:nvPr/>
        </p:nvSpPr>
        <p:spPr>
          <a:xfrm>
            <a:off x="466725" y="4054475"/>
            <a:ext cx="3200400" cy="24606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200">
                <a:solidFill>
                  <a:schemeClr val="dk2"/>
                </a:solidFill>
                <a:latin typeface="Google Sans"/>
                <a:ea typeface="Google Sans"/>
                <a:cs typeface="Google Sans"/>
                <a:sym typeface="Google Sans"/>
              </a:rPr>
              <a:t>The model has been successfully developed, assumptions checked, and evaluated. It is now ready for deployment and testing in the real-world environment.</a:t>
            </a:r>
            <a:endParaRPr sz="1200">
              <a:solidFill>
                <a:schemeClr val="dk2"/>
              </a:solidFill>
              <a:latin typeface="Google Sans"/>
              <a:ea typeface="Google Sans"/>
              <a:cs typeface="Google Sans"/>
              <a:sym typeface="Google Sans"/>
            </a:endParaRPr>
          </a:p>
        </p:txBody>
      </p:sp>
      <p:sp>
        <p:nvSpPr>
          <p:cNvPr id="419" name="Google Shape;419;p16"/>
          <p:cNvSpPr txBox="1"/>
          <p:nvPr/>
        </p:nvSpPr>
        <p:spPr>
          <a:xfrm>
            <a:off x="3962400" y="3800475"/>
            <a:ext cx="3200400" cy="228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2"/>
              </a:solidFill>
              <a:latin typeface="Google Sans"/>
              <a:ea typeface="Google Sans"/>
              <a:cs typeface="Google Sans"/>
              <a:sym typeface="Google Sans"/>
            </a:endParaRPr>
          </a:p>
        </p:txBody>
      </p:sp>
      <p:sp>
        <p:nvSpPr>
          <p:cNvPr id="420" name="Google Shape;420;p16"/>
          <p:cNvSpPr txBox="1"/>
          <p:nvPr/>
        </p:nvSpPr>
        <p:spPr>
          <a:xfrm>
            <a:off x="533400" y="7096125"/>
            <a:ext cx="3200400" cy="27432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200">
                <a:solidFill>
                  <a:schemeClr val="dk2"/>
                </a:solidFill>
                <a:latin typeface="Google Sans"/>
                <a:ea typeface="Google Sans"/>
                <a:cs typeface="Google Sans"/>
                <a:sym typeface="Google Sans"/>
              </a:rPr>
              <a:t>The next steps include deploying the model into the production environment, monitoring its performance, and making necessary adjustments based on feedback and observed results. We also plan to conduct further analysis to understand the impact of other factors on the likelihood of a user being verified.</a:t>
            </a:r>
            <a:endParaRPr sz="1200">
              <a:solidFill>
                <a:schemeClr val="dk2"/>
              </a:solidFill>
              <a:latin typeface="Google Sans"/>
              <a:ea typeface="Google Sans"/>
              <a:cs typeface="Google Sans"/>
              <a:sym typeface="Google Sans"/>
            </a:endParaRPr>
          </a:p>
        </p:txBody>
      </p:sp>
      <p:sp>
        <p:nvSpPr>
          <p:cNvPr id="421" name="Google Shape;421;p16"/>
          <p:cNvSpPr txBox="1"/>
          <p:nvPr/>
        </p:nvSpPr>
        <p:spPr>
          <a:xfrm>
            <a:off x="3886200" y="3867150"/>
            <a:ext cx="3286200" cy="6105600"/>
          </a:xfrm>
          <a:prstGeom prst="rect">
            <a:avLst/>
          </a:prstGeom>
          <a:noFill/>
          <a:ln>
            <a:noFill/>
          </a:ln>
        </p:spPr>
        <p:txBody>
          <a:bodyPr anchorCtr="0" anchor="t" bIns="91425" lIns="91425" spcFirstLastPara="1" rIns="91425" wrap="square" tIns="91425">
            <a:noAutofit/>
          </a:bodyPr>
          <a:lstStyle/>
          <a:p>
            <a:pPr indent="-304800" lvl="0" marL="457200" rtl="0" algn="l">
              <a:lnSpc>
                <a:spcPct val="200000"/>
              </a:lnSpc>
              <a:spcBef>
                <a:spcPts val="1200"/>
              </a:spcBef>
              <a:spcAft>
                <a:spcPts val="0"/>
              </a:spcAft>
              <a:buClr>
                <a:schemeClr val="dk2"/>
              </a:buClr>
              <a:buSzPts val="1200"/>
              <a:buFont typeface="Google Sans"/>
              <a:buChar char="●"/>
            </a:pPr>
            <a:r>
              <a:rPr lang="en" sz="1200">
                <a:solidFill>
                  <a:schemeClr val="dk2"/>
                </a:solidFill>
                <a:latin typeface="Google Sans"/>
                <a:ea typeface="Google Sans"/>
                <a:cs typeface="Google Sans"/>
                <a:sym typeface="Google Sans"/>
              </a:rPr>
              <a:t>Longer videos are more likely to be posted by verified users.</a:t>
            </a:r>
            <a:endParaRPr sz="1200">
              <a:solidFill>
                <a:schemeClr val="dk2"/>
              </a:solidFill>
              <a:latin typeface="Google Sans"/>
              <a:ea typeface="Google Sans"/>
              <a:cs typeface="Google Sans"/>
              <a:sym typeface="Google Sans"/>
            </a:endParaRPr>
          </a:p>
          <a:p>
            <a:pPr indent="-304800" lvl="0" marL="457200" rtl="0" algn="l">
              <a:lnSpc>
                <a:spcPct val="200000"/>
              </a:lnSpc>
              <a:spcBef>
                <a:spcPts val="0"/>
              </a:spcBef>
              <a:spcAft>
                <a:spcPts val="0"/>
              </a:spcAft>
              <a:buClr>
                <a:schemeClr val="dk2"/>
              </a:buClr>
              <a:buSzPts val="1200"/>
              <a:buFont typeface="Google Sans"/>
              <a:buChar char="●"/>
            </a:pPr>
            <a:r>
              <a:rPr lang="en" sz="1200">
                <a:solidFill>
                  <a:schemeClr val="dk2"/>
                </a:solidFill>
                <a:latin typeface="Google Sans"/>
                <a:ea typeface="Google Sans"/>
                <a:cs typeface="Google Sans"/>
                <a:sym typeface="Google Sans"/>
              </a:rPr>
              <a:t>View count does not significantly impact whether a user is verified or not.</a:t>
            </a:r>
            <a:endParaRPr sz="1200">
              <a:solidFill>
                <a:schemeClr val="dk2"/>
              </a:solidFill>
              <a:latin typeface="Google Sans"/>
              <a:ea typeface="Google Sans"/>
              <a:cs typeface="Google Sans"/>
              <a:sym typeface="Google Sans"/>
            </a:endParaRPr>
          </a:p>
          <a:p>
            <a:pPr indent="-304800" lvl="0" marL="457200" rtl="0" algn="l">
              <a:lnSpc>
                <a:spcPct val="200000"/>
              </a:lnSpc>
              <a:spcBef>
                <a:spcPts val="0"/>
              </a:spcBef>
              <a:spcAft>
                <a:spcPts val="0"/>
              </a:spcAft>
              <a:buClr>
                <a:schemeClr val="dk2"/>
              </a:buClr>
              <a:buSzPts val="1200"/>
              <a:buFont typeface="Google Sans"/>
              <a:buChar char="●"/>
            </a:pPr>
            <a:r>
              <a:rPr lang="en" sz="1200">
                <a:solidFill>
                  <a:schemeClr val="dk2"/>
                </a:solidFill>
                <a:latin typeface="Google Sans"/>
                <a:ea typeface="Google Sans"/>
                <a:cs typeface="Google Sans"/>
                <a:sym typeface="Google Sans"/>
              </a:rPr>
              <a:t>Shared videos are slightly more likely to be posted by verified users.</a:t>
            </a:r>
            <a:endParaRPr sz="1200">
              <a:solidFill>
                <a:schemeClr val="dk2"/>
              </a:solidFill>
              <a:latin typeface="Google Sans"/>
              <a:ea typeface="Google Sans"/>
              <a:cs typeface="Google Sans"/>
              <a:sym typeface="Google Sans"/>
            </a:endParaRPr>
          </a:p>
          <a:p>
            <a:pPr indent="-304800" lvl="0" marL="457200" rtl="0" algn="l">
              <a:lnSpc>
                <a:spcPct val="200000"/>
              </a:lnSpc>
              <a:spcBef>
                <a:spcPts val="0"/>
              </a:spcBef>
              <a:spcAft>
                <a:spcPts val="0"/>
              </a:spcAft>
              <a:buClr>
                <a:schemeClr val="dk2"/>
              </a:buClr>
              <a:buSzPts val="1200"/>
              <a:buFont typeface="Google Sans"/>
              <a:buChar char="●"/>
            </a:pPr>
            <a:r>
              <a:rPr lang="en" sz="1200">
                <a:solidFill>
                  <a:schemeClr val="dk2"/>
                </a:solidFill>
                <a:latin typeface="Google Sans"/>
                <a:ea typeface="Google Sans"/>
                <a:cs typeface="Google Sans"/>
                <a:sym typeface="Google Sans"/>
              </a:rPr>
              <a:t>Downloaded videos do not significantly impact whether a user is verified or not.</a:t>
            </a:r>
            <a:endParaRPr sz="1200">
              <a:solidFill>
                <a:schemeClr val="dk2"/>
              </a:solidFill>
              <a:latin typeface="Google Sans"/>
              <a:ea typeface="Google Sans"/>
              <a:cs typeface="Google Sans"/>
              <a:sym typeface="Google Sans"/>
            </a:endParaRPr>
          </a:p>
          <a:p>
            <a:pPr indent="-304800" lvl="0" marL="457200" rtl="0" algn="l">
              <a:lnSpc>
                <a:spcPct val="200000"/>
              </a:lnSpc>
              <a:spcBef>
                <a:spcPts val="0"/>
              </a:spcBef>
              <a:spcAft>
                <a:spcPts val="0"/>
              </a:spcAft>
              <a:buClr>
                <a:schemeClr val="dk2"/>
              </a:buClr>
              <a:buSzPts val="1200"/>
              <a:buFont typeface="Google Sans"/>
              <a:buChar char="●"/>
            </a:pPr>
            <a:r>
              <a:rPr lang="en" sz="1200">
                <a:solidFill>
                  <a:schemeClr val="dk2"/>
                </a:solidFill>
                <a:latin typeface="Google Sans"/>
                <a:ea typeface="Google Sans"/>
                <a:cs typeface="Google Sans"/>
                <a:sym typeface="Google Sans"/>
              </a:rPr>
              <a:t>Videos with many comments are less likely to be posted by verified users.</a:t>
            </a:r>
            <a:endParaRPr sz="1200">
              <a:solidFill>
                <a:schemeClr val="dk2"/>
              </a:solidFill>
              <a:latin typeface="Google Sans"/>
              <a:ea typeface="Google Sans"/>
              <a:cs typeface="Google Sans"/>
              <a:sym typeface="Google Sans"/>
            </a:endParaRPr>
          </a:p>
          <a:p>
            <a:pPr indent="-304800" lvl="0" marL="457200" rtl="0" algn="l">
              <a:lnSpc>
                <a:spcPct val="200000"/>
              </a:lnSpc>
              <a:spcBef>
                <a:spcPts val="0"/>
              </a:spcBef>
              <a:spcAft>
                <a:spcPts val="0"/>
              </a:spcAft>
              <a:buClr>
                <a:schemeClr val="dk2"/>
              </a:buClr>
              <a:buSzPts val="1200"/>
              <a:buFont typeface="Google Sans"/>
              <a:buChar char="●"/>
            </a:pPr>
            <a:r>
              <a:rPr lang="en" sz="1200">
                <a:solidFill>
                  <a:schemeClr val="dk2"/>
                </a:solidFill>
                <a:latin typeface="Google Sans"/>
                <a:ea typeface="Google Sans"/>
                <a:cs typeface="Google Sans"/>
                <a:sym typeface="Google Sans"/>
              </a:rPr>
              <a:t>Opinion reports are more likely to be posted by verified users.</a:t>
            </a:r>
            <a:endParaRPr sz="1200">
              <a:solidFill>
                <a:schemeClr val="dk2"/>
              </a:solidFill>
              <a:latin typeface="Google Sans"/>
              <a:ea typeface="Google Sans"/>
              <a:cs typeface="Google Sans"/>
              <a:sym typeface="Google Sans"/>
            </a:endParaRPr>
          </a:p>
          <a:p>
            <a:pPr indent="-304800" lvl="0" marL="457200" rtl="0" algn="l">
              <a:lnSpc>
                <a:spcPct val="200000"/>
              </a:lnSpc>
              <a:spcBef>
                <a:spcPts val="0"/>
              </a:spcBef>
              <a:spcAft>
                <a:spcPts val="0"/>
              </a:spcAft>
              <a:buClr>
                <a:schemeClr val="dk2"/>
              </a:buClr>
              <a:buSzPts val="1200"/>
              <a:buFont typeface="Google Sans"/>
              <a:buChar char="●"/>
            </a:pPr>
            <a:r>
              <a:rPr lang="en" sz="1200">
                <a:solidFill>
                  <a:schemeClr val="dk2"/>
                </a:solidFill>
                <a:latin typeface="Google Sans"/>
                <a:ea typeface="Google Sans"/>
                <a:cs typeface="Google Sans"/>
                <a:sym typeface="Google Sans"/>
              </a:rPr>
              <a:t>Banned authors and authors under review are not significantly more likely to post verified content</a:t>
            </a:r>
            <a:endParaRPr sz="1200">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